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4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7" r:id="rId14"/>
    <p:sldId id="266" r:id="rId15"/>
    <p:sldId id="267" r:id="rId16"/>
    <p:sldId id="269" r:id="rId17"/>
    <p:sldId id="270" r:id="rId18"/>
    <p:sldId id="271" r:id="rId19"/>
    <p:sldId id="272" r:id="rId20"/>
    <p:sldId id="273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4" r:id="rId36"/>
    <p:sldId id="293" r:id="rId37"/>
    <p:sldId id="292" r:id="rId38"/>
    <p:sldId id="295" r:id="rId39"/>
    <p:sldId id="296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7" autoAdjust="0"/>
    <p:restoredTop sz="94660"/>
  </p:normalViewPr>
  <p:slideViewPr>
    <p:cSldViewPr snapToGrid="0">
      <p:cViewPr varScale="1">
        <p:scale>
          <a:sx n="86" d="100"/>
          <a:sy n="86" d="100"/>
        </p:scale>
        <p:origin x="34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2DDF90-0915-AB01-3256-A51EFF6C9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6502EF-A020-D2BD-E368-0CDE67D05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482030-BCC3-949B-D059-F8AA0BFBE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697C8-C9A1-41F6-9FAD-BB46A4E02F67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5FD2D4-153F-2AD1-F12F-25B80ADA3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28F716-4B41-2A5C-9BFA-A09B21F3A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1B00-6F50-4F32-849B-94A5737B3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06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941F41-FC09-0BBE-54D0-D9BD6A01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9D6CF3-CCEA-5D42-26CA-465AAE870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4D2F2B-373A-1C6A-AEE6-81D89405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697C8-C9A1-41F6-9FAD-BB46A4E02F67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2BA7E6-F606-7730-BD39-2190691BB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4BCF92-B518-E035-48C6-C9E3D0C59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1B00-6F50-4F32-849B-94A5737B3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6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C403850-ABC2-C1A0-AEF2-15382EB5AE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908A94-6C27-D84C-7A30-BA17F1A1A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80D379-D317-45C4-C5C6-4F61C842C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697C8-C9A1-41F6-9FAD-BB46A4E02F67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AB6D31-19BC-35C8-3E6F-6EAAB894F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A4C179-E6C4-D9E5-E2F5-B6C09C65A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1B00-6F50-4F32-849B-94A5737B3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663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546F8A-7897-F777-B064-BEA3EDCEA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6A82C0-BF12-F195-9906-9ACDA252A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183B54-8B60-55CD-D30B-08D09E524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697C8-C9A1-41F6-9FAD-BB46A4E02F67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0F5C0E-D16D-A0FC-CA07-D4C3B764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EF1560-8FBA-3905-90B4-A10D6945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1B00-6F50-4F32-849B-94A5737B3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959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011AA-9BA3-CB55-2FE7-5CE6E483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2149E1-41D3-7F45-E102-8E56F64EF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36A2F7-9685-AFBA-AA42-3BB34807B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697C8-C9A1-41F6-9FAD-BB46A4E02F67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4F9971-0881-0A79-4484-D5A0D810C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959D03-A546-0CBE-A7D2-C67C323DD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1B00-6F50-4F32-849B-94A5737B3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580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167453-9E92-03F3-8A7E-EB1DB4DA5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BE66DF-04C9-10A5-6EF2-05E35BEA93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FA9369-E770-3502-AFC1-1FD86D8BC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FFB8DC-F785-B9D2-32E4-F3E8FAE49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697C8-C9A1-41F6-9FAD-BB46A4E02F67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488E13-CC19-0D62-FDC5-48D575723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385646-4F8E-DA41-E79E-B1D0914D3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1B00-6F50-4F32-849B-94A5737B3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8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E2E9A-B898-3645-0E99-01ABFDF2B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ED9088-62BA-BEBC-92A5-E99C6944B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5C20CF9-27B2-EAC3-E826-EF2C4D451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538493-D8BC-04AA-0639-2F534CDF31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5FD80F-2479-F4B0-270D-36D6B38CFD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1DDCD0F-51B7-4AFF-9DE9-8C1C14E0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697C8-C9A1-41F6-9FAD-BB46A4E02F67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F976C10-4583-07A0-A775-5364B6D39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D6DC962-9F93-CE96-5C87-BDD6954E5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1B00-6F50-4F32-849B-94A5737B3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012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1D0F94-0EFB-316B-9DB1-FD23E990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FE055E-1927-0080-92EE-2129C6718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697C8-C9A1-41F6-9FAD-BB46A4E02F67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2CB53D-C602-8A61-5A5F-6F92310DA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3DA311-7241-7EF6-C7C3-DEE4DFE75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1B00-6F50-4F32-849B-94A5737B3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817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D7A363-A0E4-47D3-FF59-EF0538B8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697C8-C9A1-41F6-9FAD-BB46A4E02F67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574BB0-4613-8BE9-BB8A-990CF9D7B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D408C3-EB3E-774A-08FC-0BEB2A4F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1B00-6F50-4F32-849B-94A5737B3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625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C107B-D93B-4F1D-D591-C98915C8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DF037E-BFFA-DD57-2A31-75B136D28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065456-4C74-FEE7-24E0-F4A426755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3D7423-7CA5-04C4-6977-F22587707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697C8-C9A1-41F6-9FAD-BB46A4E02F67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7AFFA5-37F2-062F-C250-B28D13E94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D4EBB0-4D5E-725E-40C5-188555BBD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1B00-6F50-4F32-849B-94A5737B3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48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0A929-AF60-493B-7C16-1A4592640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0367BC-2A18-6D4B-5282-79E96DB27C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D04083-7AA9-81F6-74DF-AE0C363E5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297F91-0361-DCDA-51A2-E7F4688C4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697C8-C9A1-41F6-9FAD-BB46A4E02F67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4E886B-A113-A3CC-2EEA-C0A3C990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8B4D8A-58C3-B9DE-729C-7A4A2A1FA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1B00-6F50-4F32-849B-94A5737B3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508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4CA583F-CD2D-E59B-87D1-6FB7EB19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B52BD4-A86C-84B4-D4E9-A4A267CF2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FA4FB-12AC-34E4-FD21-9A95763FF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697C8-C9A1-41F6-9FAD-BB46A4E02F67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69D6CC-68ED-03F0-C4FB-3E070B098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EB7F78-64C0-984A-6C39-4BB0CCB3A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D1B00-6F50-4F32-849B-94A5737B3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82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2C2C45F-1BE2-19D1-16C6-CFDD01887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02" y="143932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b="1" dirty="0"/>
              <a:t>深度学习在农业领域可以投递的</a:t>
            </a:r>
            <a:r>
              <a:rPr lang="en-US" altLang="zh-CN" b="1" dirty="0"/>
              <a:t>1-3</a:t>
            </a:r>
            <a:r>
              <a:rPr lang="zh-CN" altLang="en-US" b="1" dirty="0"/>
              <a:t>区期刊</a:t>
            </a:r>
            <a:br>
              <a:rPr lang="en-US" altLang="zh-CN" b="1" dirty="0"/>
            </a:br>
            <a:r>
              <a:rPr lang="zh-CN" altLang="en-US" b="1" dirty="0"/>
              <a:t>以中科院分区为例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A18E1D74-3560-5A24-1E26-BBC75FB0E955}"/>
              </a:ext>
            </a:extLst>
          </p:cNvPr>
          <p:cNvSpPr txBox="1">
            <a:spLocks/>
          </p:cNvSpPr>
          <p:nvPr/>
        </p:nvSpPr>
        <p:spPr>
          <a:xfrm>
            <a:off x="767179" y="32840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dirty="0"/>
              <a:t>计算机视觉领域为例</a:t>
            </a:r>
            <a:endParaRPr lang="en-US" altLang="zh-CN" b="1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C0776D3E-DCCB-F6EF-8CD9-F4CE2F40DF5C}"/>
              </a:ext>
            </a:extLst>
          </p:cNvPr>
          <p:cNvSpPr txBox="1">
            <a:spLocks/>
          </p:cNvSpPr>
          <p:nvPr/>
        </p:nvSpPr>
        <p:spPr>
          <a:xfrm>
            <a:off x="838200" y="51287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/>
              <a:t>Excel</a:t>
            </a:r>
            <a:r>
              <a:rPr lang="zh-CN" altLang="en-US" sz="3200" b="1" dirty="0"/>
              <a:t>表格和</a:t>
            </a:r>
            <a:r>
              <a:rPr lang="en-US" altLang="zh-CN" sz="3200" b="1" dirty="0"/>
              <a:t>PPT</a:t>
            </a:r>
            <a:r>
              <a:rPr lang="zh-CN" altLang="en-US" sz="3200" b="1" dirty="0"/>
              <a:t>链接会放在简介里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1054781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912AF-7A84-35C9-2DB3-A24859FEE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471079-09C4-0157-710B-0552AD80F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28" y="0"/>
            <a:ext cx="10866268" cy="22191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62027B-15A4-42F7-0A86-F6D5DF5BF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4718"/>
            <a:ext cx="12192000" cy="401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82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BD001-0222-F01E-272B-DCD35A155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85E25B57-D226-5C38-03C1-AA83407524BE}"/>
              </a:ext>
            </a:extLst>
          </p:cNvPr>
          <p:cNvSpPr txBox="1"/>
          <p:nvPr/>
        </p:nvSpPr>
        <p:spPr>
          <a:xfrm>
            <a:off x="1597981" y="5921904"/>
            <a:ext cx="954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评价：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4D1B3F-045C-7D81-33CC-E57C16609142}"/>
              </a:ext>
            </a:extLst>
          </p:cNvPr>
          <p:cNvSpPr txBox="1"/>
          <p:nvPr/>
        </p:nvSpPr>
        <p:spPr>
          <a:xfrm>
            <a:off x="631795" y="381772"/>
            <a:ext cx="6676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期刊：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891AB3-D679-2D1E-1D69-AA59BFE08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507" y="1125061"/>
            <a:ext cx="9099612" cy="36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21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424DB-BBA4-B5AB-3AB5-415835DBA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27A0C1-F014-61CE-2321-9349C9D17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23" y="458202"/>
            <a:ext cx="10235953" cy="25572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783BA7-BB91-9879-5F9A-3DB78B278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20" y="3123415"/>
            <a:ext cx="9809825" cy="313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74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52E3D-12D0-A4C2-8738-FBF7BEAF2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919135-C953-3CA2-F6F0-224184CF2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Sci</a:t>
            </a:r>
            <a:r>
              <a:rPr lang="zh-CN" altLang="en-US" dirty="0"/>
              <a:t>中科院二区：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8D343E-9E06-13A3-A603-866FC9E05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/>
              <a:t>precision agriculture</a:t>
            </a:r>
          </a:p>
          <a:p>
            <a:r>
              <a:rPr lang="en-US" altLang="zh-CN" dirty="0"/>
              <a:t>weed science</a:t>
            </a:r>
          </a:p>
          <a:p>
            <a:r>
              <a:rPr lang="en-US" altLang="zh-CN" dirty="0"/>
              <a:t>International Journal of Agricultural and Biological Engineering OA</a:t>
            </a:r>
          </a:p>
          <a:p>
            <a:r>
              <a:rPr lang="en-US" altLang="zh-CN" dirty="0"/>
              <a:t>JOURNAL OF THE SCIENCE OF FOOD AND AGRICULTURE</a:t>
            </a:r>
          </a:p>
          <a:p>
            <a:r>
              <a:rPr lang="en-US" altLang="zh-CN" dirty="0"/>
              <a:t>International Journal of Agricultural Sustainability</a:t>
            </a:r>
          </a:p>
          <a:p>
            <a:r>
              <a:rPr lang="en-US" altLang="zh-CN" dirty="0"/>
              <a:t>Plant Methods OA</a:t>
            </a:r>
          </a:p>
          <a:p>
            <a:r>
              <a:rPr lang="en-US" altLang="zh-CN" dirty="0">
                <a:highlight>
                  <a:srgbClr val="C0C0C0"/>
                </a:highlight>
              </a:rPr>
              <a:t>Frontiers in Plant Science OA TOP</a:t>
            </a:r>
          </a:p>
          <a:p>
            <a:r>
              <a:rPr lang="en-US" altLang="zh-CN" dirty="0">
                <a:highlight>
                  <a:srgbClr val="C0C0C0"/>
                </a:highlight>
              </a:rPr>
              <a:t>Frontiers in Sustainable Food Systems OA </a:t>
            </a:r>
          </a:p>
          <a:p>
            <a:r>
              <a:rPr lang="en-US" altLang="zh-CN" dirty="0"/>
              <a:t>Crop Protection</a:t>
            </a:r>
          </a:p>
          <a:p>
            <a:r>
              <a:rPr lang="en-US" altLang="zh-CN" dirty="0"/>
              <a:t>Ecological Informatics OA</a:t>
            </a:r>
          </a:p>
          <a:p>
            <a:r>
              <a:rPr lang="en-US" altLang="zh-CN" dirty="0">
                <a:highlight>
                  <a:srgbClr val="C0C0C0"/>
                </a:highlight>
              </a:rPr>
              <a:t>Insects OA TOP MDPI</a:t>
            </a:r>
          </a:p>
          <a:p>
            <a:r>
              <a:rPr lang="en-US" altLang="zh-CN" dirty="0">
                <a:highlight>
                  <a:srgbClr val="C0C0C0"/>
                </a:highlight>
              </a:rPr>
              <a:t>Agronomy MDPI</a:t>
            </a:r>
          </a:p>
          <a:p>
            <a:endParaRPr lang="en-US" altLang="zh-CN" b="1" i="0" dirty="0">
              <a:solidFill>
                <a:srgbClr val="3B5998"/>
              </a:solidFill>
              <a:effectLst/>
              <a:latin typeface="Arial" panose="020B0604020202020204" pitchFamily="34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sz="2800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5402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41003-BDED-4D13-53C8-DCD0366AB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3353FE6-2298-8F39-D8EE-14A68F55D459}"/>
              </a:ext>
            </a:extLst>
          </p:cNvPr>
          <p:cNvSpPr txBox="1"/>
          <p:nvPr/>
        </p:nvSpPr>
        <p:spPr>
          <a:xfrm>
            <a:off x="1597981" y="5780939"/>
            <a:ext cx="954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评价：二区老刊，精准农业智慧农业相关的比较好的期刊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84CA9BC-CCA2-210D-5947-B7361858226C}"/>
              </a:ext>
            </a:extLst>
          </p:cNvPr>
          <p:cNvSpPr txBox="1"/>
          <p:nvPr/>
        </p:nvSpPr>
        <p:spPr>
          <a:xfrm>
            <a:off x="631795" y="381772"/>
            <a:ext cx="6676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期刊：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E847E4-5BA3-E7B5-6907-87E192553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94" y="1077061"/>
            <a:ext cx="9974793" cy="408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12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5953D-D523-B9F2-24C8-3CDCBF56C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101CE6-E0E9-1777-C82E-A8CB2951E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3" y="639973"/>
            <a:ext cx="10440140" cy="22982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CCC48F6-379F-7583-8CD4-775BF538E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3" y="2958229"/>
            <a:ext cx="10440140" cy="319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74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5F29B-B8E0-9B10-3D6E-466FB9FE8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A8CC92-0D17-8926-2A49-D9D914602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47" y="3296672"/>
            <a:ext cx="8452544" cy="34947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E68C9F2-5CA8-C4C9-9336-BDE60B89A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3673"/>
            <a:ext cx="12192000" cy="19543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F8CFB7-66F7-EFA5-BCF2-9762FE7FC738}"/>
              </a:ext>
            </a:extLst>
          </p:cNvPr>
          <p:cNvSpPr txBox="1"/>
          <p:nvPr/>
        </p:nvSpPr>
        <p:spPr>
          <a:xfrm>
            <a:off x="631795" y="381772"/>
            <a:ext cx="6676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期刊：</a:t>
            </a:r>
            <a:r>
              <a:rPr lang="en-US" altLang="zh-CN" sz="2800" b="1" dirty="0"/>
              <a:t>weed science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5566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90105-3E41-7521-5A19-E442BD92B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918DFFD-C637-2430-7883-965CE6B59DE1}"/>
              </a:ext>
            </a:extLst>
          </p:cNvPr>
          <p:cNvSpPr txBox="1"/>
          <p:nvPr/>
        </p:nvSpPr>
        <p:spPr>
          <a:xfrm>
            <a:off x="1597981" y="5921904"/>
            <a:ext cx="954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评价：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2FCE07C-A9D7-E496-EDF4-C8A8FD381BE2}"/>
              </a:ext>
            </a:extLst>
          </p:cNvPr>
          <p:cNvSpPr txBox="1"/>
          <p:nvPr/>
        </p:nvSpPr>
        <p:spPr>
          <a:xfrm>
            <a:off x="631795" y="381772"/>
            <a:ext cx="6676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期刊：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F9544D-177A-7A33-26A6-0927B3F7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571" y="904992"/>
            <a:ext cx="7484615" cy="43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41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2746-2444-E204-D50E-1BBCFCEB8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CFC804-669A-F311-C3BD-C01E61CFB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23" y="2836858"/>
            <a:ext cx="9765437" cy="3295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A44955-53B0-DB4B-19E1-3450527AB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680" y="163815"/>
            <a:ext cx="9135122" cy="236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11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48999-AA05-67B0-3DCA-45490F0D9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909D30F-5F86-2F20-ED81-2B4EEBB124F0}"/>
              </a:ext>
            </a:extLst>
          </p:cNvPr>
          <p:cNvSpPr txBox="1"/>
          <p:nvPr/>
        </p:nvSpPr>
        <p:spPr>
          <a:xfrm>
            <a:off x="1597981" y="5921904"/>
            <a:ext cx="954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评价：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51E17A-E83A-BE99-E0FC-A012815D87B1}"/>
              </a:ext>
            </a:extLst>
          </p:cNvPr>
          <p:cNvSpPr txBox="1"/>
          <p:nvPr/>
        </p:nvSpPr>
        <p:spPr>
          <a:xfrm>
            <a:off x="631795" y="381772"/>
            <a:ext cx="6676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期刊：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2BA7FB-D57D-85CA-E931-6FAB040E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528" y="1221044"/>
            <a:ext cx="7401702" cy="44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77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6ADB9-E772-61FA-5332-521B1D0B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Sci</a:t>
            </a:r>
            <a:r>
              <a:rPr lang="zh-CN" altLang="en-US" dirty="0"/>
              <a:t>中科院一区：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C1928-D980-C48D-E5DF-04BD26D1F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68822"/>
          </a:xfrm>
        </p:spPr>
        <p:txBody>
          <a:bodyPr/>
          <a:lstStyle/>
          <a:p>
            <a:r>
              <a:rPr lang="en-US" altLang="zh-CN" dirty="0"/>
              <a:t>Computers and Electronics in Agriculture TOP</a:t>
            </a:r>
          </a:p>
          <a:p>
            <a:r>
              <a:rPr lang="en-US" altLang="zh-CN" dirty="0"/>
              <a:t>Journal of Integrative Agriculture TOP OA</a:t>
            </a:r>
          </a:p>
          <a:p>
            <a:r>
              <a:rPr lang="en-US" altLang="zh-CN" dirty="0"/>
              <a:t>Food Control TOP</a:t>
            </a:r>
          </a:p>
          <a:p>
            <a:r>
              <a:rPr lang="en-US" altLang="zh-CN" dirty="0"/>
              <a:t>Field Crops Research TOP</a:t>
            </a:r>
          </a:p>
          <a:p>
            <a:r>
              <a:rPr lang="en-US" altLang="zh-CN" dirty="0"/>
              <a:t>European journal </a:t>
            </a:r>
            <a:r>
              <a:rPr lang="en-US" altLang="zh-CN" dirty="0" err="1"/>
              <a:t>ofAgronomy</a:t>
            </a:r>
            <a:r>
              <a:rPr lang="en-US" altLang="zh-CN" dirty="0"/>
              <a:t> TOP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7378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FD6D3-10E4-9BAE-DC25-04C4AB4C2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0D125B-F8DA-ABEF-C730-4B8A45E4D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45" y="2670595"/>
            <a:ext cx="8087557" cy="37504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680728-DD63-EA66-E716-2887A02CA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95" y="231445"/>
            <a:ext cx="10460855" cy="23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65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C1708-1C3E-807F-60A6-E51FFBECD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924FE4-8162-556B-E69B-E0BD40350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39A0A1-6C1D-5993-D89D-269AF7531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48" y="681037"/>
            <a:ext cx="9861654" cy="554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69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58C96A-69B3-E352-CD0F-6EAB763CF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060" y="2952132"/>
            <a:ext cx="9339309" cy="36547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DFAD0A-FF13-60AF-0E75-902D514F0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996" y="150456"/>
            <a:ext cx="9552373" cy="264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72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83154-9777-439F-FFB3-E5B2B02D2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7E52B68-9F52-5F11-C424-45BA73E510FB}"/>
              </a:ext>
            </a:extLst>
          </p:cNvPr>
          <p:cNvSpPr txBox="1"/>
          <p:nvPr/>
        </p:nvSpPr>
        <p:spPr>
          <a:xfrm>
            <a:off x="1597981" y="5921904"/>
            <a:ext cx="954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评价：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A4A60B-3FC1-6797-827F-32811091F2B4}"/>
              </a:ext>
            </a:extLst>
          </p:cNvPr>
          <p:cNvSpPr txBox="1"/>
          <p:nvPr/>
        </p:nvSpPr>
        <p:spPr>
          <a:xfrm>
            <a:off x="631795" y="381772"/>
            <a:ext cx="6676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期刊：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12E117-FEB8-94A1-FA91-380A4E2EC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513" y="1284903"/>
            <a:ext cx="8185212" cy="376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18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BE0E3-25B5-55E6-C234-DE723CC08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FC3B6B-5E03-2A52-F205-AF7F13E82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46" y="2641469"/>
            <a:ext cx="9550892" cy="37505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125A10-4084-AD3B-3625-B0D62EACD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204" y="782368"/>
            <a:ext cx="8052047" cy="173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02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59535-320F-0664-3B05-AF0F1C633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86272538-E2CC-26B7-BABB-29C077B3E3B1}"/>
              </a:ext>
            </a:extLst>
          </p:cNvPr>
          <p:cNvSpPr txBox="1"/>
          <p:nvPr/>
        </p:nvSpPr>
        <p:spPr>
          <a:xfrm>
            <a:off x="1597981" y="5921904"/>
            <a:ext cx="954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评价：二区顶刊，我在审的期刊，感觉比较容易中，比较贵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E98839-FECC-C4A8-1F34-6D7B1ABB8BE6}"/>
              </a:ext>
            </a:extLst>
          </p:cNvPr>
          <p:cNvSpPr txBox="1"/>
          <p:nvPr/>
        </p:nvSpPr>
        <p:spPr>
          <a:xfrm>
            <a:off x="631795" y="381772"/>
            <a:ext cx="6676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期刊：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706516-2A91-42C2-7378-78A4595C5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81" y="808685"/>
            <a:ext cx="8416298" cy="450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55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F3A1C-CC2C-1399-5074-917CD0526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B0CD1E-139A-92BD-0CFB-EA4AB3827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53" y="2843978"/>
            <a:ext cx="9530810" cy="35657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917F2A-2BEF-138D-18DC-D20EB28D5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67" y="200653"/>
            <a:ext cx="9632272" cy="249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22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5704E-30BA-390D-FB5C-41BFE4E48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CAEA28C-EEE5-5758-B021-ED72AC3704EC}"/>
              </a:ext>
            </a:extLst>
          </p:cNvPr>
          <p:cNvSpPr txBox="1"/>
          <p:nvPr/>
        </p:nvSpPr>
        <p:spPr>
          <a:xfrm>
            <a:off x="1597981" y="5921904"/>
            <a:ext cx="954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评价：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48D998-4C1A-6772-8FF7-6117D56E1BE9}"/>
              </a:ext>
            </a:extLst>
          </p:cNvPr>
          <p:cNvSpPr txBox="1"/>
          <p:nvPr/>
        </p:nvSpPr>
        <p:spPr>
          <a:xfrm>
            <a:off x="631795" y="381772"/>
            <a:ext cx="6676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期刊：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C7E8F9-7DF5-4492-5328-6FBC40995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52" y="1360087"/>
            <a:ext cx="9647399" cy="361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6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E5F0A-7ED2-821D-6CD7-2A28C131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9451638-8ADF-ACCE-507A-414A23FA0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3" y="602197"/>
            <a:ext cx="9845336" cy="18842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5BBEB0-8CAE-6A39-F277-D98583AB1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59" y="2793496"/>
            <a:ext cx="9729926" cy="272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61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D33C2-D319-637F-B750-F327FCCEB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74E9B43-B0A4-9684-1452-630282708A0B}"/>
              </a:ext>
            </a:extLst>
          </p:cNvPr>
          <p:cNvSpPr txBox="1"/>
          <p:nvPr/>
        </p:nvSpPr>
        <p:spPr>
          <a:xfrm>
            <a:off x="1597981" y="5921904"/>
            <a:ext cx="954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评价：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3ACF09-4585-6F83-CC4A-065337B46E81}"/>
              </a:ext>
            </a:extLst>
          </p:cNvPr>
          <p:cNvSpPr txBox="1"/>
          <p:nvPr/>
        </p:nvSpPr>
        <p:spPr>
          <a:xfrm>
            <a:off x="631795" y="381772"/>
            <a:ext cx="6676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期刊：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4C107D-90F4-1A86-0737-982704E08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672" y="1142818"/>
            <a:ext cx="9082734" cy="396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45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68A1B41-2993-0940-1A92-E5CD162DF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629" y="1058522"/>
            <a:ext cx="9540106" cy="46160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B1ECA0B-C182-5C63-747E-3CAE549E6D3B}"/>
              </a:ext>
            </a:extLst>
          </p:cNvPr>
          <p:cNvSpPr txBox="1"/>
          <p:nvPr/>
        </p:nvSpPr>
        <p:spPr>
          <a:xfrm>
            <a:off x="1597981" y="5921904"/>
            <a:ext cx="954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评价：一区顶刊，神中神，拒的很快，爱思唯尔包改格式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F333B9-C1B5-333A-02C6-B4B4D657774A}"/>
              </a:ext>
            </a:extLst>
          </p:cNvPr>
          <p:cNvSpPr txBox="1"/>
          <p:nvPr/>
        </p:nvSpPr>
        <p:spPr>
          <a:xfrm>
            <a:off x="631795" y="381772"/>
            <a:ext cx="6676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期刊：</a:t>
            </a:r>
          </a:p>
        </p:txBody>
      </p:sp>
    </p:spTree>
    <p:extLst>
      <p:ext uri="{BB962C8B-B14F-4D97-AF65-F5344CB8AC3E}">
        <p14:creationId xmlns:p14="http://schemas.microsoft.com/office/powerpoint/2010/main" val="4215492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9D00E-D50D-0DEC-06AA-09B98627D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DFF8DC-143C-B80F-28D6-1754F04FB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9" y="3502348"/>
            <a:ext cx="9188388" cy="26994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607E9B-B484-653A-1A1D-15678605C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565" y="1632471"/>
            <a:ext cx="9632272" cy="142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33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708B4-45B7-E6E0-C3E4-031CEB848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F5A5B30-09F5-5F06-5B3B-469D4D9DFED0}"/>
              </a:ext>
            </a:extLst>
          </p:cNvPr>
          <p:cNvSpPr txBox="1"/>
          <p:nvPr/>
        </p:nvSpPr>
        <p:spPr>
          <a:xfrm>
            <a:off x="1597981" y="5921904"/>
            <a:ext cx="954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评价：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4359D7-DE36-ACF6-CE2A-41336DE81F35}"/>
              </a:ext>
            </a:extLst>
          </p:cNvPr>
          <p:cNvSpPr txBox="1"/>
          <p:nvPr/>
        </p:nvSpPr>
        <p:spPr>
          <a:xfrm>
            <a:off x="631795" y="381772"/>
            <a:ext cx="6676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期刊：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487123-071A-7D3A-36F2-3B78929F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81" y="904992"/>
            <a:ext cx="10381438" cy="476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71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F21C1-9E5F-9AC2-E33F-4DD49CE41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E5F16D-A3B8-B55A-AC4C-236838C0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66" y="3040766"/>
            <a:ext cx="9729926" cy="28868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83D7D8-C983-6246-E43D-667E4518C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3" y="870477"/>
            <a:ext cx="10227076" cy="190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53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ACC95-92AC-3D0F-FD99-7867DF9A6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A25F6A2-5220-4A16-9D10-E8E29579C694}"/>
              </a:ext>
            </a:extLst>
          </p:cNvPr>
          <p:cNvSpPr txBox="1"/>
          <p:nvPr/>
        </p:nvSpPr>
        <p:spPr>
          <a:xfrm>
            <a:off x="1597981" y="5921904"/>
            <a:ext cx="954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评价：昆虫学比较好的二区顶刊，</a:t>
            </a:r>
            <a:r>
              <a:rPr lang="en-US" altLang="zh-CN" sz="2800" b="1" dirty="0" err="1"/>
              <a:t>mdpi</a:t>
            </a:r>
            <a:r>
              <a:rPr lang="zh-CN" altLang="en-US" sz="2800" b="1" dirty="0"/>
              <a:t>里面矮子里的高个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E76DFE-A5AF-16A5-C84E-87E97718E31A}"/>
              </a:ext>
            </a:extLst>
          </p:cNvPr>
          <p:cNvSpPr txBox="1"/>
          <p:nvPr/>
        </p:nvSpPr>
        <p:spPr>
          <a:xfrm>
            <a:off x="631795" y="381772"/>
            <a:ext cx="6676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期刊：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277E75-74EB-B730-9E91-B98E94FB0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331" y="904992"/>
            <a:ext cx="10386874" cy="478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98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F18C0-6217-660B-F882-2F2E056C5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E50AC1-3AEB-C34B-9FF3-704C98E5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259"/>
            <a:ext cx="12192000" cy="13878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8AB1DD-190B-B527-94CE-6CDFB401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25" y="2578815"/>
            <a:ext cx="10449017" cy="34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66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E56D33A-C5ED-807E-7FB8-B16A9987C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7" y="693599"/>
            <a:ext cx="11469210" cy="528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43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648900-70A5-19FB-84F3-25D266CB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57B4559-65E9-17F8-AE6B-BD8B640A1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83546"/>
            <a:ext cx="10515600" cy="3926666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07DFEE-134F-DA0E-D071-8E46F1C5D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144" y="781477"/>
            <a:ext cx="12192000" cy="115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13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CF01F-21AF-7FCB-75DD-44205AC5D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4D4E3-302B-506E-5084-1FEA0763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Sci</a:t>
            </a:r>
            <a:r>
              <a:rPr lang="zh-CN" altLang="en-US" dirty="0"/>
              <a:t>中科院三区：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9551C6-BA0B-E64D-E8E8-F3FF0F097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highlight>
                  <a:srgbClr val="C0C0C0"/>
                </a:highlight>
              </a:rPr>
              <a:t>Sensors OA MDPI</a:t>
            </a:r>
          </a:p>
          <a:p>
            <a:r>
              <a:rPr lang="en-US" altLang="zh-CN" dirty="0">
                <a:highlight>
                  <a:srgbClr val="C0C0C0"/>
                </a:highlight>
              </a:rPr>
              <a:t>Remote sensing MDPI</a:t>
            </a:r>
          </a:p>
          <a:p>
            <a:r>
              <a:rPr lang="en-US" altLang="zh-CN" dirty="0">
                <a:highlight>
                  <a:srgbClr val="C0C0C0"/>
                </a:highlight>
              </a:rPr>
              <a:t>Agriculture MDPI</a:t>
            </a:r>
          </a:p>
          <a:p>
            <a:r>
              <a:rPr lang="en-US" altLang="zh-CN" dirty="0">
                <a:highlight>
                  <a:srgbClr val="C0C0C0"/>
                </a:highlight>
              </a:rPr>
              <a:t>PLOS ONE </a:t>
            </a:r>
          </a:p>
          <a:p>
            <a:r>
              <a:rPr lang="en-US" altLang="zh-CN" dirty="0"/>
              <a:t>JOURNAL OF FOOD PROCESS ENGINEERING</a:t>
            </a:r>
          </a:p>
          <a:p>
            <a:endParaRPr lang="en-US" altLang="zh-CN" dirty="0">
              <a:highlight>
                <a:srgbClr val="C0C0C0"/>
              </a:highlight>
            </a:endParaRPr>
          </a:p>
          <a:p>
            <a:endParaRPr lang="en-US" altLang="zh-CN" dirty="0">
              <a:highlight>
                <a:srgbClr val="C0C0C0"/>
              </a:highlight>
            </a:endParaRPr>
          </a:p>
          <a:p>
            <a:endParaRPr lang="en-US" altLang="zh-CN" b="1" i="0" dirty="0">
              <a:solidFill>
                <a:srgbClr val="3B5998"/>
              </a:solidFill>
              <a:effectLst/>
              <a:latin typeface="Arial" panose="020B0604020202020204" pitchFamily="34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sz="2800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873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AD285-5E55-E5E0-662E-F25F53D33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90615E-57AA-E0EA-48BA-48B27360A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213037-C4C8-C250-FE9B-D6480303A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266" y="526891"/>
            <a:ext cx="8498905" cy="565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4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29333F5-3204-8514-2B15-7554CD38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28" y="2707483"/>
            <a:ext cx="8939814" cy="36831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72137D-CBF3-0D8A-3ECD-077E6DF95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19" y="-19166"/>
            <a:ext cx="10515600" cy="261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00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93FCF0-6736-776B-CC5C-EB26048B9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66" y="2539533"/>
            <a:ext cx="9951868" cy="38869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62EAE3-AB88-3073-BE42-BA4D3F78A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04" y="233516"/>
            <a:ext cx="10457895" cy="219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44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3D3A0-725B-B641-D753-AF266D634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084E307-41A0-762F-BA69-8E93F7062846}"/>
              </a:ext>
            </a:extLst>
          </p:cNvPr>
          <p:cNvSpPr txBox="1"/>
          <p:nvPr/>
        </p:nvSpPr>
        <p:spPr>
          <a:xfrm>
            <a:off x="1597981" y="5921904"/>
            <a:ext cx="954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评价：一区顶刊，</a:t>
            </a:r>
            <a:r>
              <a:rPr lang="en-US" altLang="zh-CN" sz="2800" b="1" dirty="0" err="1"/>
              <a:t>oa</a:t>
            </a:r>
            <a:r>
              <a:rPr lang="zh-CN" altLang="en-US" sz="2800" b="1" dirty="0"/>
              <a:t>期刊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863F578-04C7-A7F3-9AFB-FD83E5637224}"/>
              </a:ext>
            </a:extLst>
          </p:cNvPr>
          <p:cNvSpPr txBox="1"/>
          <p:nvPr/>
        </p:nvSpPr>
        <p:spPr>
          <a:xfrm>
            <a:off x="631795" y="381772"/>
            <a:ext cx="6676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期刊：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C485C4-6356-93C4-4EF9-5838952FF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73" y="1210851"/>
            <a:ext cx="8859549" cy="392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14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638C2-7AB0-5578-7840-07F9A7F3F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A185F1-FD48-4FD2-19DD-67D86AC23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7" y="0"/>
            <a:ext cx="11514338" cy="23094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0CA335-BDA8-6A90-0BA4-F3809C054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45" y="2593576"/>
            <a:ext cx="11274641" cy="36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0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B08CD-1C1A-4D90-37AD-7C496EB0E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FFB2F5F-5198-FE88-188D-0AFCD3553EB9}"/>
              </a:ext>
            </a:extLst>
          </p:cNvPr>
          <p:cNvSpPr txBox="1"/>
          <p:nvPr/>
        </p:nvSpPr>
        <p:spPr>
          <a:xfrm>
            <a:off x="1597981" y="5921904"/>
            <a:ext cx="954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评价：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2ACB08-F7B1-47FA-522D-97879E7ADAF4}"/>
              </a:ext>
            </a:extLst>
          </p:cNvPr>
          <p:cNvSpPr txBox="1"/>
          <p:nvPr/>
        </p:nvSpPr>
        <p:spPr>
          <a:xfrm>
            <a:off x="631795" y="381772"/>
            <a:ext cx="6676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期刊：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E2F88E-8210-37C2-29D9-1234D304C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55" y="904992"/>
            <a:ext cx="10022889" cy="476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04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DD194-8F9A-0FD0-4743-845A73A3D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540338-F1B4-CDEF-5218-B109052A5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45" y="145555"/>
            <a:ext cx="10253709" cy="27902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6BE356-098C-67BD-6AEB-F8C08F485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368" y="2746709"/>
            <a:ext cx="8282867" cy="39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62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3299A-ED8A-71A5-F5AA-6AD195114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1CC9B84-6F29-4038-A921-10C35BDB935A}"/>
              </a:ext>
            </a:extLst>
          </p:cNvPr>
          <p:cNvSpPr txBox="1"/>
          <p:nvPr/>
        </p:nvSpPr>
        <p:spPr>
          <a:xfrm>
            <a:off x="1597981" y="5921904"/>
            <a:ext cx="954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评价：一区顶刊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4962DE-9C8F-CF0A-DECA-70D42C43E8EA}"/>
              </a:ext>
            </a:extLst>
          </p:cNvPr>
          <p:cNvSpPr txBox="1"/>
          <p:nvPr/>
        </p:nvSpPr>
        <p:spPr>
          <a:xfrm>
            <a:off x="631795" y="381772"/>
            <a:ext cx="6676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期刊：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F3ABBE-216B-E245-D57C-C0B98385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0" y="904992"/>
            <a:ext cx="9845336" cy="46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32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273</Words>
  <Application>Microsoft Office PowerPoint</Application>
  <PresentationFormat>宽屏</PresentationFormat>
  <Paragraphs>69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3" baseType="lpstr">
      <vt:lpstr>等线</vt:lpstr>
      <vt:lpstr>等线 Light</vt:lpstr>
      <vt:lpstr>Arial</vt:lpstr>
      <vt:lpstr>Office 主题​​</vt:lpstr>
      <vt:lpstr>深度学习在农业领域可以投递的1-3区期刊 以中科院分区为例</vt:lpstr>
      <vt:lpstr>Sci中科院一区：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Sci中科院二区：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Sci中科院三区：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kuie kuie</dc:creator>
  <cp:lastModifiedBy>kuie kuie</cp:lastModifiedBy>
  <cp:revision>78</cp:revision>
  <dcterms:created xsi:type="dcterms:W3CDTF">2025-03-18T09:28:29Z</dcterms:created>
  <dcterms:modified xsi:type="dcterms:W3CDTF">2025-03-18T11:08:58Z</dcterms:modified>
</cp:coreProperties>
</file>